
<file path=[Content_Types].xml><?xml version="1.0" encoding="utf-8"?>
<Types xmlns="http://schemas.openxmlformats.org/package/2006/content-types"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5334000" cy="7562850"/>
  <p:notesSz cx="5334000" cy="75628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4494" userDrawn="1">
          <p15:clr>
            <a:srgbClr val="A4A3A4"/>
          </p15:clr>
        </p15:guide>
        <p15:guide id="2" pos="288" userDrawn="1">
          <p15:clr>
            <a:srgbClr val="A4A3A4"/>
          </p15:clr>
        </p15:guide>
        <p15:guide id="3" pos="30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4123"/>
    <a:srgbClr val="F4F1F0"/>
    <a:srgbClr val="F5E8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59"/>
    <p:restoredTop sz="94694"/>
  </p:normalViewPr>
  <p:slideViewPr>
    <p:cSldViewPr>
      <p:cViewPr varScale="1">
        <p:scale>
          <a:sx n="92" d="100"/>
          <a:sy n="92" d="100"/>
        </p:scale>
        <p:origin x="2592" y="96"/>
      </p:cViewPr>
      <p:guideLst>
        <p:guide orient="horz" pos="4494"/>
        <p:guide pos="288"/>
        <p:guide pos="307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311400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021013" y="0"/>
            <a:ext cx="2311400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6DF1CA-7602-094B-8648-610B1B3428DF}" type="datetimeFigureOut">
              <a:rPr lang="da-DK" smtClean="0"/>
              <a:t>10-09-2026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1766888" y="946150"/>
            <a:ext cx="1800225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533400" y="3640138"/>
            <a:ext cx="4267200" cy="29781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2311400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021013" y="7183438"/>
            <a:ext cx="2311400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05320B-79DD-0842-86F8-611697E8CBA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01218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05320B-79DD-0842-86F8-611697E8CBAA}" type="slidenum">
              <a:rPr lang="da-DK" smtClean="0"/>
              <a:t>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38342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00050" y="2344483"/>
            <a:ext cx="453390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00" b="1" i="0">
                <a:solidFill>
                  <a:srgbClr val="F4E8DF"/>
                </a:solidFill>
                <a:latin typeface="Poppins SemiBold"/>
                <a:cs typeface="Poppi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800100" y="4235196"/>
            <a:ext cx="373380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bg>
      <p:bgPr>
        <a:solidFill>
          <a:srgbClr val="F5E8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>
            <a:extLst>
              <a:ext uri="{FF2B5EF4-FFF2-40B4-BE49-F238E27FC236}">
                <a16:creationId xmlns:a16="http://schemas.microsoft.com/office/drawing/2014/main" id="{5661E89D-D4E1-2E19-7FBE-184CDBC0D182}"/>
              </a:ext>
            </a:extLst>
          </p:cNvPr>
          <p:cNvSpPr txBox="1"/>
          <p:nvPr userDrawn="1"/>
        </p:nvSpPr>
        <p:spPr>
          <a:xfrm>
            <a:off x="449298" y="2333625"/>
            <a:ext cx="4502466" cy="1155187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 marR="207010">
              <a:lnSpc>
                <a:spcPct val="114599"/>
              </a:lnSpc>
              <a:spcBef>
                <a:spcPts val="100"/>
              </a:spcBef>
            </a:pPr>
            <a:r>
              <a:rPr lang="da-DK" sz="800" spc="0" dirty="0">
                <a:latin typeface="Poppins"/>
                <a:cs typeface="Poppins"/>
              </a:rPr>
              <a:t>Hjertemotion er for dig der lever med hjertesygdom, her er motion, fællesskab og tryghed i centrum.</a:t>
            </a:r>
          </a:p>
          <a:p>
            <a:pPr marL="12700" marR="347980">
              <a:lnSpc>
                <a:spcPct val="114599"/>
              </a:lnSpc>
              <a:spcBef>
                <a:spcPts val="1100"/>
              </a:spcBef>
            </a:pPr>
            <a:r>
              <a:rPr lang="da-DK" sz="800" spc="0" dirty="0">
                <a:latin typeface="Poppins"/>
                <a:cs typeface="Poppins"/>
              </a:rPr>
              <a:t>Hjertemotion er holdtræning og vi mødes én gang om ugen til 1 times træning efterfulgt af 30 minutters socialt samvær.</a:t>
            </a:r>
          </a:p>
          <a:p>
            <a:pPr marL="12700" marR="5080">
              <a:lnSpc>
                <a:spcPct val="114599"/>
              </a:lnSpc>
              <a:spcBef>
                <a:spcPts val="1100"/>
              </a:spcBef>
            </a:pPr>
            <a:r>
              <a:rPr lang="da-DK" sz="800" spc="0" dirty="0">
                <a:latin typeface="Poppins"/>
                <a:cs typeface="Poppins"/>
              </a:rPr>
              <a:t>Hjertemotionstræningen er tilrettelagt, så der bliver taget hensyn til de udfordringer, du kan opleve i hverdagen, og i forbindelse med motion, når du lever med hjertesygdom.</a:t>
            </a:r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938CEC34-22F1-09F7-20BC-C0350AA80AAB}"/>
              </a:ext>
            </a:extLst>
          </p:cNvPr>
          <p:cNvSpPr txBox="1"/>
          <p:nvPr userDrawn="1"/>
        </p:nvSpPr>
        <p:spPr>
          <a:xfrm>
            <a:off x="452356" y="7092000"/>
            <a:ext cx="1548130" cy="153888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dirty="0">
                <a:solidFill>
                  <a:schemeClr val="tx1"/>
                </a:solidFill>
                <a:latin typeface="Poppins"/>
                <a:cs typeface="Poppins"/>
              </a:rPr>
              <a:t>Læs</a:t>
            </a:r>
            <a:r>
              <a:rPr sz="800" spc="-10" dirty="0">
                <a:solidFill>
                  <a:schemeClr val="tx1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chemeClr val="tx1"/>
                </a:solidFill>
                <a:latin typeface="Poppins"/>
                <a:cs typeface="Poppins"/>
              </a:rPr>
              <a:t>mere</a:t>
            </a:r>
            <a:r>
              <a:rPr sz="800" spc="-5" dirty="0">
                <a:solidFill>
                  <a:schemeClr val="tx1"/>
                </a:solidFill>
                <a:latin typeface="Poppins"/>
                <a:cs typeface="Poppins"/>
              </a:rPr>
              <a:t> </a:t>
            </a:r>
            <a:r>
              <a:rPr sz="800" dirty="0">
                <a:solidFill>
                  <a:schemeClr val="tx1"/>
                </a:solidFill>
                <a:latin typeface="Poppins"/>
                <a:cs typeface="Poppins"/>
              </a:rPr>
              <a:t>på</a:t>
            </a:r>
            <a:r>
              <a:rPr sz="800" spc="-10" dirty="0">
                <a:solidFill>
                  <a:schemeClr val="tx1"/>
                </a:solidFill>
                <a:latin typeface="Poppins"/>
                <a:cs typeface="Poppins"/>
              </a:rPr>
              <a:t> </a:t>
            </a:r>
            <a:r>
              <a:rPr sz="800" b="1" spc="-10" dirty="0" err="1">
                <a:solidFill>
                  <a:schemeClr val="tx1"/>
                </a:solidFill>
                <a:latin typeface="Poppins SemiBold"/>
                <a:cs typeface="Poppins SemiBold"/>
              </a:rPr>
              <a:t>hjertemotion.dk</a:t>
            </a:r>
            <a:endParaRPr sz="800" dirty="0">
              <a:solidFill>
                <a:schemeClr val="tx1"/>
              </a:solidFill>
              <a:latin typeface="Poppins SemiBold"/>
              <a:cs typeface="Poppins SemiBold"/>
            </a:endParaRPr>
          </a:p>
        </p:txBody>
      </p:sp>
      <p:sp>
        <p:nvSpPr>
          <p:cNvPr id="17" name="Tekstfelt 16">
            <a:extLst>
              <a:ext uri="{FF2B5EF4-FFF2-40B4-BE49-F238E27FC236}">
                <a16:creationId xmlns:a16="http://schemas.microsoft.com/office/drawing/2014/main" id="{30A81897-C537-0DE5-E904-4A4346A98DF5}"/>
              </a:ext>
            </a:extLst>
          </p:cNvPr>
          <p:cNvSpPr txBox="1"/>
          <p:nvPr userDrawn="1"/>
        </p:nvSpPr>
        <p:spPr>
          <a:xfrm>
            <a:off x="441878" y="646063"/>
            <a:ext cx="3428122" cy="11541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2700" marR="57277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a-DK" sz="2500" b="1" i="0" dirty="0">
                <a:solidFill>
                  <a:srgbClr val="E84123"/>
                </a:solidFill>
                <a:latin typeface="Poppins SemiBold" pitchFamily="2" charset="77"/>
                <a:cs typeface="Poppins SemiBold" pitchFamily="2" charset="77"/>
              </a:rPr>
              <a:t>Ønsker</a:t>
            </a:r>
            <a:r>
              <a:rPr lang="da-DK" sz="2500" b="1" i="0" spc="-20" dirty="0">
                <a:solidFill>
                  <a:srgbClr val="E84123"/>
                </a:solidFill>
                <a:latin typeface="Poppins SemiBold" pitchFamily="2" charset="77"/>
                <a:cs typeface="Poppins SemiBold" pitchFamily="2" charset="77"/>
              </a:rPr>
              <a:t> </a:t>
            </a:r>
            <a:r>
              <a:rPr lang="da-DK" sz="2500" b="1" i="0" dirty="0">
                <a:solidFill>
                  <a:srgbClr val="E84123"/>
                </a:solidFill>
                <a:latin typeface="Poppins SemiBold" pitchFamily="2" charset="77"/>
                <a:cs typeface="Poppins SemiBold" pitchFamily="2" charset="77"/>
              </a:rPr>
              <a:t>du</a:t>
            </a:r>
            <a:r>
              <a:rPr lang="da-DK" sz="2500" b="1" i="0" spc="-15" dirty="0">
                <a:solidFill>
                  <a:srgbClr val="E84123"/>
                </a:solidFill>
                <a:latin typeface="Poppins SemiBold" pitchFamily="2" charset="77"/>
                <a:cs typeface="Poppins SemiBold" pitchFamily="2" charset="77"/>
              </a:rPr>
              <a:t> </a:t>
            </a:r>
            <a:r>
              <a:rPr lang="da-DK" sz="2500" b="1" i="0" spc="-25" dirty="0">
                <a:solidFill>
                  <a:srgbClr val="E84123"/>
                </a:solidFill>
                <a:latin typeface="Poppins SemiBold" pitchFamily="2" charset="77"/>
                <a:cs typeface="Poppins SemiBold" pitchFamily="2" charset="77"/>
              </a:rPr>
              <a:t>at </a:t>
            </a:r>
            <a:r>
              <a:rPr lang="da-DK" sz="2500" b="1" i="0" dirty="0">
                <a:solidFill>
                  <a:srgbClr val="E84123"/>
                </a:solidFill>
                <a:latin typeface="Poppins SemiBold" pitchFamily="2" charset="77"/>
                <a:cs typeface="Poppins SemiBold" pitchFamily="2" charset="77"/>
              </a:rPr>
              <a:t>gøre</a:t>
            </a:r>
            <a:r>
              <a:rPr lang="da-DK" sz="2500" b="1" i="0" spc="-30" dirty="0">
                <a:solidFill>
                  <a:srgbClr val="E84123"/>
                </a:solidFill>
                <a:latin typeface="Poppins SemiBold" pitchFamily="2" charset="77"/>
                <a:cs typeface="Poppins SemiBold" pitchFamily="2" charset="77"/>
              </a:rPr>
              <a:t> </a:t>
            </a:r>
            <a:r>
              <a:rPr lang="da-DK" sz="2500" b="1" i="0" dirty="0">
                <a:solidFill>
                  <a:srgbClr val="E84123"/>
                </a:solidFill>
                <a:latin typeface="Poppins SemiBold" pitchFamily="2" charset="77"/>
                <a:cs typeface="Poppins SemiBold" pitchFamily="2" charset="77"/>
              </a:rPr>
              <a:t>en</a:t>
            </a:r>
            <a:r>
              <a:rPr lang="da-DK" sz="2500" b="1" i="0" spc="-30" dirty="0">
                <a:solidFill>
                  <a:srgbClr val="E84123"/>
                </a:solidFill>
                <a:latin typeface="Poppins SemiBold" pitchFamily="2" charset="77"/>
                <a:cs typeface="Poppins SemiBold" pitchFamily="2" charset="77"/>
              </a:rPr>
              <a:t> </a:t>
            </a:r>
            <a:r>
              <a:rPr lang="da-DK" sz="2500" b="1" i="0" spc="-10" dirty="0">
                <a:solidFill>
                  <a:srgbClr val="E84123"/>
                </a:solidFill>
                <a:latin typeface="Poppins SemiBold" pitchFamily="2" charset="77"/>
                <a:cs typeface="Poppins SemiBold" pitchFamily="2" charset="77"/>
              </a:rPr>
              <a:t>forskel </a:t>
            </a:r>
            <a:r>
              <a:rPr lang="da-DK" sz="2500" b="1" i="0" spc="-25" dirty="0">
                <a:solidFill>
                  <a:srgbClr val="E84123"/>
                </a:solidFill>
                <a:latin typeface="Poppins SemiBold" pitchFamily="2" charset="77"/>
                <a:cs typeface="Poppins SemiBold" pitchFamily="2" charset="77"/>
              </a:rPr>
              <a:t>for</a:t>
            </a:r>
            <a:r>
              <a:rPr lang="da-DK" sz="2500" b="1" i="0" dirty="0">
                <a:solidFill>
                  <a:srgbClr val="E84123"/>
                </a:solidFill>
                <a:latin typeface="Poppins SemiBold" pitchFamily="2" charset="77"/>
                <a:cs typeface="Poppins SemiBold" pitchFamily="2" charset="77"/>
              </a:rPr>
              <a:t> dit </a:t>
            </a:r>
            <a:r>
              <a:rPr lang="da-DK" sz="2500" b="1" i="0" spc="-10" dirty="0">
                <a:solidFill>
                  <a:srgbClr val="E84123"/>
                </a:solidFill>
                <a:latin typeface="Poppins SemiBold" pitchFamily="2" charset="77"/>
                <a:cs typeface="Poppins SemiBold" pitchFamily="2" charset="77"/>
              </a:rPr>
              <a:t>hjerte?</a:t>
            </a:r>
            <a:endParaRPr lang="da-DK" sz="2500" b="1" i="0" dirty="0">
              <a:solidFill>
                <a:srgbClr val="E84123"/>
              </a:solidFill>
              <a:latin typeface="Poppins SemiBold" pitchFamily="2" charset="77"/>
              <a:cs typeface="Poppins SemiBold" pitchFamily="2" charset="77"/>
            </a:endParaRP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CF0DAE4C-24DD-39FA-60EA-B44F30BD2B3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870000" y="6753225"/>
            <a:ext cx="1081764" cy="533400"/>
          </a:xfrm>
          <a:prstGeom prst="rect">
            <a:avLst/>
          </a:prstGeom>
        </p:spPr>
      </p:pic>
      <p:sp>
        <p:nvSpPr>
          <p:cNvPr id="3" name="object 6">
            <a:extLst>
              <a:ext uri="{FF2B5EF4-FFF2-40B4-BE49-F238E27FC236}">
                <a16:creationId xmlns:a16="http://schemas.microsoft.com/office/drawing/2014/main" id="{30DCD80E-544B-E174-72A6-513D4ED0FA91}"/>
              </a:ext>
            </a:extLst>
          </p:cNvPr>
          <p:cNvSpPr/>
          <p:nvPr userDrawn="1"/>
        </p:nvSpPr>
        <p:spPr>
          <a:xfrm>
            <a:off x="457200" y="2004974"/>
            <a:ext cx="367030" cy="43815"/>
          </a:xfrm>
          <a:custGeom>
            <a:avLst/>
            <a:gdLst/>
            <a:ahLst/>
            <a:cxnLst/>
            <a:rect l="l" t="t" r="r" b="b"/>
            <a:pathLst>
              <a:path w="367030" h="43814">
                <a:moveTo>
                  <a:pt x="366509" y="0"/>
                </a:moveTo>
                <a:lnTo>
                  <a:pt x="0" y="0"/>
                </a:lnTo>
                <a:lnTo>
                  <a:pt x="0" y="43205"/>
                </a:lnTo>
                <a:lnTo>
                  <a:pt x="366509" y="43205"/>
                </a:lnTo>
                <a:lnTo>
                  <a:pt x="366509" y="0"/>
                </a:lnTo>
                <a:close/>
              </a:path>
            </a:pathLst>
          </a:custGeom>
          <a:solidFill>
            <a:srgbClr val="E84124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2" userDrawn="1">
          <p15:clr>
            <a:srgbClr val="FBAE40"/>
          </p15:clr>
        </p15:guide>
        <p15:guide id="2" pos="28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rgbClr val="F4E8DF"/>
                </a:solidFill>
                <a:latin typeface="Poppins SemiBold"/>
                <a:cs typeface="Poppi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266700" y="1739455"/>
            <a:ext cx="232029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2747010" y="1739455"/>
            <a:ext cx="232029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3">
            <a:extLst>
              <a:ext uri="{FF2B5EF4-FFF2-40B4-BE49-F238E27FC236}">
                <a16:creationId xmlns:a16="http://schemas.microsoft.com/office/drawing/2014/main" id="{B9497F67-E383-FD6A-6C9C-C09EE67FA741}"/>
              </a:ext>
            </a:extLst>
          </p:cNvPr>
          <p:cNvSpPr/>
          <p:nvPr userDrawn="1"/>
        </p:nvSpPr>
        <p:spPr>
          <a:xfrm>
            <a:off x="2356586" y="4115612"/>
            <a:ext cx="615315" cy="61594"/>
          </a:xfrm>
          <a:custGeom>
            <a:avLst/>
            <a:gdLst/>
            <a:ahLst/>
            <a:cxnLst/>
            <a:rect l="l" t="t" r="r" b="b"/>
            <a:pathLst>
              <a:path w="615314" h="61595">
                <a:moveTo>
                  <a:pt x="614819" y="0"/>
                </a:moveTo>
                <a:lnTo>
                  <a:pt x="0" y="0"/>
                </a:lnTo>
                <a:lnTo>
                  <a:pt x="0" y="61531"/>
                </a:lnTo>
                <a:lnTo>
                  <a:pt x="614819" y="61531"/>
                </a:lnTo>
                <a:lnTo>
                  <a:pt x="614819" y="0"/>
                </a:lnTo>
                <a:close/>
              </a:path>
            </a:pathLst>
          </a:custGeom>
          <a:solidFill>
            <a:srgbClr val="F4E8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A0FC803A-897E-67E4-89D9-E89003AD0425}"/>
              </a:ext>
            </a:extLst>
          </p:cNvPr>
          <p:cNvSpPr/>
          <p:nvPr userDrawn="1"/>
        </p:nvSpPr>
        <p:spPr>
          <a:xfrm>
            <a:off x="2356586" y="4578616"/>
            <a:ext cx="615315" cy="61594"/>
          </a:xfrm>
          <a:custGeom>
            <a:avLst/>
            <a:gdLst/>
            <a:ahLst/>
            <a:cxnLst/>
            <a:rect l="l" t="t" r="r" b="b"/>
            <a:pathLst>
              <a:path w="615314" h="61595">
                <a:moveTo>
                  <a:pt x="614819" y="0"/>
                </a:moveTo>
                <a:lnTo>
                  <a:pt x="0" y="0"/>
                </a:lnTo>
                <a:lnTo>
                  <a:pt x="0" y="61531"/>
                </a:lnTo>
                <a:lnTo>
                  <a:pt x="614819" y="61531"/>
                </a:lnTo>
                <a:lnTo>
                  <a:pt x="614819" y="0"/>
                </a:lnTo>
                <a:close/>
              </a:path>
            </a:pathLst>
          </a:custGeom>
          <a:solidFill>
            <a:srgbClr val="F4E8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F1B890F8-F1EC-C154-A87D-4A017C85A585}"/>
              </a:ext>
            </a:extLst>
          </p:cNvPr>
          <p:cNvSpPr/>
          <p:nvPr userDrawn="1"/>
        </p:nvSpPr>
        <p:spPr>
          <a:xfrm>
            <a:off x="2356586" y="3655199"/>
            <a:ext cx="615315" cy="61594"/>
          </a:xfrm>
          <a:custGeom>
            <a:avLst/>
            <a:gdLst/>
            <a:ahLst/>
            <a:cxnLst/>
            <a:rect l="l" t="t" r="r" b="b"/>
            <a:pathLst>
              <a:path w="615314" h="61595">
                <a:moveTo>
                  <a:pt x="614819" y="0"/>
                </a:moveTo>
                <a:lnTo>
                  <a:pt x="0" y="0"/>
                </a:lnTo>
                <a:lnTo>
                  <a:pt x="0" y="61531"/>
                </a:lnTo>
                <a:lnTo>
                  <a:pt x="614819" y="61531"/>
                </a:lnTo>
                <a:lnTo>
                  <a:pt x="614819" y="0"/>
                </a:lnTo>
                <a:close/>
              </a:path>
            </a:pathLst>
          </a:custGeom>
          <a:solidFill>
            <a:srgbClr val="F4E8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Tekstfelt 13">
            <a:extLst>
              <a:ext uri="{FF2B5EF4-FFF2-40B4-BE49-F238E27FC236}">
                <a16:creationId xmlns:a16="http://schemas.microsoft.com/office/drawing/2014/main" id="{4DE05A73-A5E7-D9AE-9CF3-36B878E3D360}"/>
              </a:ext>
            </a:extLst>
          </p:cNvPr>
          <p:cNvSpPr txBox="1"/>
          <p:nvPr userDrawn="1"/>
        </p:nvSpPr>
        <p:spPr>
          <a:xfrm>
            <a:off x="0" y="4868585"/>
            <a:ext cx="5334000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3400" b="1" i="0" u="none" strike="noStrike" kern="0" cap="none" spc="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Hjertet </a:t>
            </a:r>
            <a:r>
              <a:rPr kumimoji="0" lang="da-DK" sz="34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kalder </a:t>
            </a:r>
            <a:br>
              <a:rPr kumimoji="0" lang="da-DK" sz="34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</a:br>
            <a:r>
              <a:rPr kumimoji="0" lang="da-DK" sz="3400" b="1" i="0" u="none" strike="noStrike" kern="0" cap="none" spc="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på </a:t>
            </a:r>
            <a:r>
              <a:rPr kumimoji="0" lang="da-DK" sz="34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Hjertemotion</a:t>
            </a:r>
            <a:endParaRPr lang="da-DK" dirty="0"/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4A5607E1-6A7B-E3CE-8F22-5A662AF29A7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870000" y="6753225"/>
            <a:ext cx="1081764" cy="53340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2" userDrawn="1">
          <p15:clr>
            <a:srgbClr val="FBAE40"/>
          </p15:clr>
        </p15:guide>
        <p15:guide id="2" pos="307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>
            <a:extLst>
              <a:ext uri="{FF2B5EF4-FFF2-40B4-BE49-F238E27FC236}">
                <a16:creationId xmlns:a16="http://schemas.microsoft.com/office/drawing/2014/main" id="{BD7EC1C2-A36A-557E-9D53-3C3F49B0BB72}"/>
              </a:ext>
            </a:extLst>
          </p:cNvPr>
          <p:cNvSpPr/>
          <p:nvPr userDrawn="1"/>
        </p:nvSpPr>
        <p:spPr>
          <a:xfrm>
            <a:off x="464400" y="2919907"/>
            <a:ext cx="901065" cy="90170"/>
          </a:xfrm>
          <a:custGeom>
            <a:avLst/>
            <a:gdLst/>
            <a:ahLst/>
            <a:cxnLst/>
            <a:rect l="l" t="t" r="r" b="b"/>
            <a:pathLst>
              <a:path w="901065" h="90169">
                <a:moveTo>
                  <a:pt x="900709" y="0"/>
                </a:moveTo>
                <a:lnTo>
                  <a:pt x="0" y="0"/>
                </a:lnTo>
                <a:lnTo>
                  <a:pt x="0" y="90144"/>
                </a:lnTo>
                <a:lnTo>
                  <a:pt x="900709" y="90144"/>
                </a:lnTo>
                <a:lnTo>
                  <a:pt x="900709" y="0"/>
                </a:lnTo>
                <a:close/>
              </a:path>
            </a:pathLst>
          </a:custGeom>
          <a:solidFill>
            <a:srgbClr val="F4E8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Tekstfelt 15">
            <a:extLst>
              <a:ext uri="{FF2B5EF4-FFF2-40B4-BE49-F238E27FC236}">
                <a16:creationId xmlns:a16="http://schemas.microsoft.com/office/drawing/2014/main" id="{D53F0DAE-F41B-7A21-C04A-A92DE9598ABB}"/>
              </a:ext>
            </a:extLst>
          </p:cNvPr>
          <p:cNvSpPr txBox="1"/>
          <p:nvPr userDrawn="1"/>
        </p:nvSpPr>
        <p:spPr>
          <a:xfrm>
            <a:off x="432000" y="406301"/>
            <a:ext cx="4717200" cy="21210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indent="0" defTabSz="91440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Hjertet </a:t>
            </a:r>
            <a:b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</a:br>
            <a: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kalder</a:t>
            </a:r>
            <a:r>
              <a:rPr kumimoji="0" lang="da-DK" sz="5000" b="1" i="0" u="none" strike="noStrike" kern="0" cap="none" spc="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 </a:t>
            </a:r>
            <a:r>
              <a:rPr kumimoji="0" lang="da-DK" sz="5000" b="1" i="0" u="none" strike="noStrike" kern="0" cap="none" spc="-25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på </a:t>
            </a:r>
            <a: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F4E8DF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Hjertemotion</a:t>
            </a:r>
            <a:endParaRPr lang="da-DK" dirty="0"/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78C268CE-AFA8-AEC9-8D90-556FF315D4B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870000" y="6753225"/>
            <a:ext cx="1081764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532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2">
          <p15:clr>
            <a:srgbClr val="FBAE40"/>
          </p15:clr>
        </p15:guide>
        <p15:guide id="2" pos="288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299B9662-7A14-879D-2BE3-2A8F455DA39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44174"/>
          <a:stretch>
            <a:fillRect/>
          </a:stretch>
        </p:blipFill>
        <p:spPr>
          <a:xfrm>
            <a:off x="0" y="379122"/>
            <a:ext cx="4429760" cy="6850949"/>
          </a:xfrm>
          <a:prstGeom prst="rect">
            <a:avLst/>
          </a:prstGeom>
        </p:spPr>
      </p:pic>
      <p:sp>
        <p:nvSpPr>
          <p:cNvPr id="11" name="object 9">
            <a:extLst>
              <a:ext uri="{FF2B5EF4-FFF2-40B4-BE49-F238E27FC236}">
                <a16:creationId xmlns:a16="http://schemas.microsoft.com/office/drawing/2014/main" id="{A3C99B23-A438-4581-A022-217A1ADD41E2}"/>
              </a:ext>
            </a:extLst>
          </p:cNvPr>
          <p:cNvSpPr/>
          <p:nvPr userDrawn="1"/>
        </p:nvSpPr>
        <p:spPr>
          <a:xfrm>
            <a:off x="464400" y="4962905"/>
            <a:ext cx="901065" cy="90170"/>
          </a:xfrm>
          <a:custGeom>
            <a:avLst/>
            <a:gdLst/>
            <a:ahLst/>
            <a:cxnLst/>
            <a:rect l="l" t="t" r="r" b="b"/>
            <a:pathLst>
              <a:path w="901065" h="90170">
                <a:moveTo>
                  <a:pt x="900709" y="0"/>
                </a:moveTo>
                <a:lnTo>
                  <a:pt x="0" y="0"/>
                </a:lnTo>
                <a:lnTo>
                  <a:pt x="0" y="90144"/>
                </a:lnTo>
                <a:lnTo>
                  <a:pt x="900709" y="90144"/>
                </a:lnTo>
                <a:lnTo>
                  <a:pt x="900709" y="0"/>
                </a:lnTo>
                <a:close/>
              </a:path>
            </a:pathLst>
          </a:custGeom>
          <a:solidFill>
            <a:srgbClr val="4C09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ekstfelt 11">
            <a:extLst>
              <a:ext uri="{FF2B5EF4-FFF2-40B4-BE49-F238E27FC236}">
                <a16:creationId xmlns:a16="http://schemas.microsoft.com/office/drawing/2014/main" id="{E3493624-109F-F6D5-581B-00EB43B90575}"/>
              </a:ext>
            </a:extLst>
          </p:cNvPr>
          <p:cNvSpPr txBox="1"/>
          <p:nvPr userDrawn="1"/>
        </p:nvSpPr>
        <p:spPr>
          <a:xfrm>
            <a:off x="432000" y="2440614"/>
            <a:ext cx="4370413" cy="21210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indent="0" defTabSz="91440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4C0909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Hjertet </a:t>
            </a:r>
          </a:p>
          <a:p>
            <a:pPr marL="0" marR="0" indent="0" defTabSz="91440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4C0909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kalder</a:t>
            </a:r>
            <a:r>
              <a:rPr kumimoji="0" lang="da-DK" sz="5000" b="1" i="0" u="none" strike="noStrike" kern="0" cap="none" spc="0" normalizeH="0" baseline="0" noProof="0" dirty="0">
                <a:ln>
                  <a:noFill/>
                </a:ln>
                <a:solidFill>
                  <a:srgbClr val="4C0909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 </a:t>
            </a:r>
            <a:r>
              <a:rPr kumimoji="0" lang="da-DK" sz="5000" b="1" i="0" u="none" strike="noStrike" kern="0" cap="none" spc="-25" normalizeH="0" baseline="0" noProof="0" dirty="0">
                <a:ln>
                  <a:noFill/>
                </a:ln>
                <a:solidFill>
                  <a:srgbClr val="4C0909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på </a:t>
            </a:r>
            <a:r>
              <a:rPr kumimoji="0" lang="da-DK" sz="5000" b="1" i="0" u="none" strike="noStrike" kern="0" cap="none" spc="-10" normalizeH="0" baseline="0" noProof="0" dirty="0">
                <a:ln>
                  <a:noFill/>
                </a:ln>
                <a:solidFill>
                  <a:srgbClr val="4C0909"/>
                </a:solidFill>
                <a:effectLst/>
                <a:uLnTx/>
                <a:uFillTx/>
                <a:latin typeface="Poppins SemiBold"/>
                <a:ea typeface="+mj-ea"/>
                <a:cs typeface="Poppins SemiBold"/>
              </a:rPr>
              <a:t>Hjertemotion</a:t>
            </a:r>
            <a:endParaRPr lang="da-DK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E5F2B02F-C5FC-9973-F9D0-7FDD13408CB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70000" y="6753225"/>
            <a:ext cx="1081764" cy="53340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41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1699" y="343047"/>
            <a:ext cx="4262120" cy="2133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00" b="1" i="0">
                <a:solidFill>
                  <a:srgbClr val="F4E8DF"/>
                </a:solidFill>
                <a:latin typeface="Poppins SemiBold"/>
                <a:cs typeface="Poppi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66700" y="1739455"/>
            <a:ext cx="480060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813560" y="7033450"/>
            <a:ext cx="1706880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266700" y="7033450"/>
            <a:ext cx="1226820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840480" y="7033450"/>
            <a:ext cx="1226820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6" r:id="rId5"/>
    <p:sldLayoutId id="2147483665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451699" y="3781425"/>
            <a:ext cx="4272701" cy="682104"/>
          </a:xfrm>
          <a:prstGeom prst="rect">
            <a:avLst/>
          </a:prstGeom>
        </p:spPr>
        <p:txBody>
          <a:bodyPr vert="horz" wrap="square" lIns="0" tIns="12700" rIns="0" bIns="0" rtlCol="0">
            <a:no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E84124"/>
                </a:solidFill>
                <a:latin typeface="Poppins SemiBold"/>
                <a:cs typeface="Poppins SemiBold"/>
              </a:rPr>
              <a:t>Hjerteforeningen</a:t>
            </a:r>
            <a:r>
              <a:rPr sz="1500" b="1" spc="5" dirty="0">
                <a:solidFill>
                  <a:srgbClr val="E84124"/>
                </a:solidFill>
                <a:latin typeface="Poppins SemiBold"/>
                <a:cs typeface="Poppins SemiBold"/>
              </a:rPr>
              <a:t> </a:t>
            </a:r>
            <a:r>
              <a:rPr sz="1500" b="1" dirty="0" err="1">
                <a:solidFill>
                  <a:srgbClr val="E84124"/>
                </a:solidFill>
                <a:latin typeface="Poppins SemiBold"/>
                <a:cs typeface="Poppins SemiBold"/>
              </a:rPr>
              <a:t>tilbyder</a:t>
            </a:r>
            <a:r>
              <a:rPr sz="1500" b="1" spc="5" dirty="0">
                <a:solidFill>
                  <a:srgbClr val="E84124"/>
                </a:solidFill>
                <a:latin typeface="Poppins SemiBold"/>
                <a:cs typeface="Poppins SemiBold"/>
              </a:rPr>
              <a:t> </a:t>
            </a:r>
            <a:r>
              <a:rPr lang="da-DK" sz="1500" b="1" spc="-10" dirty="0">
                <a:solidFill>
                  <a:srgbClr val="E84124"/>
                </a:solidFill>
                <a:latin typeface="Poppins SemiBold"/>
                <a:cs typeface="Poppins SemiBold"/>
              </a:rPr>
              <a:t>H</a:t>
            </a:r>
            <a:r>
              <a:rPr sz="1500" b="1" spc="-10" dirty="0" err="1">
                <a:solidFill>
                  <a:srgbClr val="E84124"/>
                </a:solidFill>
                <a:latin typeface="Poppins SemiBold"/>
                <a:cs typeface="Poppins SemiBold"/>
              </a:rPr>
              <a:t>jertemotion</a:t>
            </a:r>
            <a:r>
              <a:rPr sz="1500" b="1" spc="10" dirty="0">
                <a:solidFill>
                  <a:srgbClr val="E84124"/>
                </a:solidFill>
                <a:latin typeface="Poppins SemiBold"/>
                <a:cs typeface="Poppins SemiBold"/>
              </a:rPr>
              <a:t> </a:t>
            </a:r>
            <a:r>
              <a:rPr sz="1500" b="1" spc="-50" dirty="0" err="1">
                <a:solidFill>
                  <a:srgbClr val="E84124"/>
                </a:solidFill>
                <a:latin typeface="Poppins SemiBold"/>
                <a:cs typeface="Poppins SemiBold"/>
              </a:rPr>
              <a:t>i</a:t>
            </a:r>
            <a:endParaRPr lang="da-DK" sz="1500" b="1" spc="-50" dirty="0">
              <a:solidFill>
                <a:srgbClr val="E84124"/>
              </a:solidFill>
              <a:latin typeface="Poppins SemiBold"/>
              <a:cs typeface="Poppins SemiBold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da-DK" sz="1500" b="1" spc="-50" dirty="0">
                <a:solidFill>
                  <a:srgbClr val="E84124"/>
                </a:solidFill>
                <a:latin typeface="Poppins SemiBold"/>
                <a:cs typeface="Poppins SemiBold"/>
              </a:rPr>
              <a:t>[Skriv din egen tekst her]</a:t>
            </a:r>
            <a:endParaRPr sz="1500" dirty="0">
              <a:latin typeface="Poppins SemiBold"/>
              <a:cs typeface="Poppins SemiBold"/>
            </a:endParaRPr>
          </a:p>
        </p:txBody>
      </p:sp>
      <p:sp>
        <p:nvSpPr>
          <p:cNvPr id="11" name="Tekstfelt 10">
            <a:extLst>
              <a:ext uri="{FF2B5EF4-FFF2-40B4-BE49-F238E27FC236}">
                <a16:creationId xmlns:a16="http://schemas.microsoft.com/office/drawing/2014/main" id="{81A4D116-15C6-8C91-3A4A-F002C3FEDB5D}"/>
              </a:ext>
            </a:extLst>
          </p:cNvPr>
          <p:cNvSpPr txBox="1"/>
          <p:nvPr/>
        </p:nvSpPr>
        <p:spPr>
          <a:xfrm>
            <a:off x="465061" y="4407649"/>
            <a:ext cx="4411739" cy="21931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12700"/>
            <a:r>
              <a:rPr lang="da-DK" sz="800" b="1" dirty="0">
                <a:latin typeface="Poppins SemiBold" pitchFamily="2" charset="77"/>
                <a:cs typeface="Poppins SemiBold" pitchFamily="2" charset="77"/>
              </a:rPr>
              <a:t>Sted: </a:t>
            </a:r>
          </a:p>
          <a:p>
            <a:pPr marL="12700"/>
            <a:r>
              <a:rPr lang="da-DK" sz="800" dirty="0">
                <a:solidFill>
                  <a:schemeClr val="tx1"/>
                </a:solidFill>
                <a:latin typeface="Poppins"/>
                <a:cs typeface="Poppins"/>
              </a:rPr>
              <a:t>[Skriv din egen tekst her]</a:t>
            </a:r>
          </a:p>
          <a:p>
            <a:pPr>
              <a:lnSpc>
                <a:spcPct val="100000"/>
              </a:lnSpc>
            </a:pPr>
            <a:endParaRPr lang="da-DK" sz="800" dirty="0">
              <a:latin typeface="Poppins"/>
              <a:cs typeface="Poppins"/>
            </a:endParaRPr>
          </a:p>
          <a:p>
            <a:pPr marL="12700"/>
            <a:r>
              <a:rPr lang="da-DK" sz="800" b="1" dirty="0">
                <a:latin typeface="Poppins SemiBold" pitchFamily="2" charset="77"/>
                <a:cs typeface="Poppins SemiBold" pitchFamily="2" charset="77"/>
              </a:rPr>
              <a:t>Dag og tid: </a:t>
            </a:r>
          </a:p>
          <a:p>
            <a:pPr marL="12700"/>
            <a:r>
              <a:rPr lang="da-DK" sz="800" dirty="0">
                <a:solidFill>
                  <a:schemeClr val="tx1"/>
                </a:solidFill>
                <a:latin typeface="Poppins"/>
                <a:cs typeface="Poppins"/>
              </a:rPr>
              <a:t>[Skriv din egen tekst her]</a:t>
            </a:r>
          </a:p>
          <a:p>
            <a:pPr marL="12700">
              <a:lnSpc>
                <a:spcPct val="100000"/>
              </a:lnSpc>
            </a:pPr>
            <a:endParaRPr lang="da-DK" sz="800" dirty="0">
              <a:latin typeface="Poppins"/>
              <a:cs typeface="Poppins"/>
            </a:endParaRPr>
          </a:p>
          <a:p>
            <a:pPr marL="12700"/>
            <a:r>
              <a:rPr lang="da-DK" sz="800" b="1" dirty="0">
                <a:latin typeface="Poppins SemiBold" pitchFamily="2" charset="77"/>
                <a:cs typeface="Poppins SemiBold" pitchFamily="2" charset="77"/>
              </a:rPr>
              <a:t>Pris:</a:t>
            </a:r>
          </a:p>
          <a:p>
            <a:pPr marL="12700"/>
            <a:r>
              <a:rPr lang="da-DK" sz="800" dirty="0">
                <a:solidFill>
                  <a:schemeClr val="tx1"/>
                </a:solidFill>
                <a:latin typeface="Poppins"/>
                <a:cs typeface="Poppins"/>
              </a:rPr>
              <a:t>[Skriv din egen tekst her]</a:t>
            </a:r>
          </a:p>
          <a:p>
            <a:pPr marL="12700"/>
            <a:endParaRPr lang="da-DK" sz="800" dirty="0">
              <a:latin typeface="Poppins"/>
              <a:cs typeface="Poppins"/>
            </a:endParaRPr>
          </a:p>
          <a:p>
            <a:pPr marL="12700"/>
            <a:r>
              <a:rPr lang="da-DK" sz="800" b="1" dirty="0">
                <a:latin typeface="Poppins SemiBold" pitchFamily="2" charset="77"/>
                <a:cs typeface="Poppins SemiBold" pitchFamily="2" charset="77"/>
              </a:rPr>
              <a:t>Find dit hold på lokalforeningens hjemmeside:</a:t>
            </a:r>
            <a:r>
              <a:rPr lang="da-DK" sz="800" dirty="0">
                <a:latin typeface="Poppins"/>
                <a:cs typeface="Poppins"/>
              </a:rPr>
              <a:t> </a:t>
            </a:r>
          </a:p>
          <a:p>
            <a:pPr marL="12700"/>
            <a:r>
              <a:rPr lang="da-DK" sz="800" dirty="0">
                <a:solidFill>
                  <a:schemeClr val="tx1"/>
                </a:solidFill>
                <a:latin typeface="Poppins"/>
                <a:cs typeface="Poppins"/>
              </a:rPr>
              <a:t>[Skriv din egen tekst her]</a:t>
            </a:r>
          </a:p>
          <a:p>
            <a:pPr>
              <a:lnSpc>
                <a:spcPct val="100000"/>
              </a:lnSpc>
            </a:pPr>
            <a:endParaRPr lang="da-DK" sz="800" dirty="0">
              <a:latin typeface="Poppins"/>
              <a:cs typeface="Poppins"/>
            </a:endParaRPr>
          </a:p>
          <a:p>
            <a:pPr marL="12700"/>
            <a:r>
              <a:rPr lang="da-DK" sz="800" b="1" dirty="0">
                <a:latin typeface="Poppins SemiBold" pitchFamily="2" charset="77"/>
                <a:cs typeface="Poppins SemiBold" pitchFamily="2" charset="77"/>
              </a:rPr>
              <a:t>Kontaktoplysninger: </a:t>
            </a:r>
          </a:p>
          <a:p>
            <a:pPr marL="12700"/>
            <a:r>
              <a:rPr lang="da-DK" sz="800" dirty="0">
                <a:solidFill>
                  <a:schemeClr val="tx1"/>
                </a:solidFill>
                <a:latin typeface="Poppins"/>
                <a:cs typeface="Poppins"/>
              </a:rPr>
              <a:t>[Skriv din egen tekst her]</a:t>
            </a:r>
          </a:p>
          <a:p>
            <a:endParaRPr lang="da-DK"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_1a_rekrutteringsflyer-A5" id="{EDC7B166-498A-4057-A9AA-4FA856DEDBE7}" vid="{22D0C5B3-919E-4E9B-B839-A079396BA4F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Words>65</Words>
  <Application>Microsoft Office PowerPoint</Application>
  <PresentationFormat>Brugerdefineret</PresentationFormat>
  <Paragraphs>17</Paragraphs>
  <Slides>2</Slides>
  <Notes>1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4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</vt:i4>
      </vt:variant>
    </vt:vector>
  </HeadingPairs>
  <TitlesOfParts>
    <vt:vector size="7" baseType="lpstr">
      <vt:lpstr>Aptos</vt:lpstr>
      <vt:lpstr>Calibri</vt:lpstr>
      <vt:lpstr>Poppins</vt:lpstr>
      <vt:lpstr>Poppins SemiBold</vt:lpstr>
      <vt:lpstr>Office Theme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Amanda Rubenhagen</dc:creator>
  <cp:lastModifiedBy>Amanda Rubenhagen</cp:lastModifiedBy>
  <cp:revision>6</cp:revision>
  <dcterms:created xsi:type="dcterms:W3CDTF">2025-11-05T11:05:10Z</dcterms:created>
  <dcterms:modified xsi:type="dcterms:W3CDTF">2026-09-10T08:22:51Z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2025-11-05T00:00:00Z</vt:filetime>
  </property>
  <property fmtid="{D5CDD505-2E9C-101B-9397-08002B2CF9AE}" pid="3" name="Creator">
    <vt:lpwstr>Adobe InDesign 20.5 (Macintosh)</vt:lpwstr>
  </property>
  <property fmtid="{D5CDD505-2E9C-101B-9397-08002B2CF9AE}" pid="4" name="LastSaved">
    <vt:filetime>2025-11-05T00:00:00Z</vt:filetime>
  </property>
  <property fmtid="{D5CDD505-2E9C-101B-9397-08002B2CF9AE}" pid="5" name="Producer">
    <vt:lpwstr>Adobe PDF Library 17.0</vt:lpwstr>
  </property>
</Properties>
</file>